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6" r:id="rId10"/>
    <p:sldId id="270" r:id="rId11"/>
    <p:sldId id="273" r:id="rId12"/>
    <p:sldId id="295" r:id="rId13"/>
    <p:sldId id="292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39E40-3E21-4ED9-8701-0BB7D074AA54}" v="1" dt="2022-08-16T17:10:27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8" autoAdjust="0"/>
    <p:restoredTop sz="94660"/>
  </p:normalViewPr>
  <p:slideViewPr>
    <p:cSldViewPr>
      <p:cViewPr varScale="1">
        <p:scale>
          <a:sx n="62" d="100"/>
          <a:sy n="62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rk, John - NRCS, Burlington, KY" userId="952c9f59-539c-40f4-b829-d0f812b6458c" providerId="ADAL" clId="{FC339E40-3E21-4ED9-8701-0BB7D074AA54}"/>
    <pc:docChg chg="custSel delSld modSld sldOrd">
      <pc:chgData name="Stork, John - NRCS, Burlington, KY" userId="952c9f59-539c-40f4-b829-d0f812b6458c" providerId="ADAL" clId="{FC339E40-3E21-4ED9-8701-0BB7D074AA54}" dt="2022-08-16T17:15:44.325" v="273" actId="14100"/>
      <pc:docMkLst>
        <pc:docMk/>
      </pc:docMkLst>
      <pc:sldChg chg="modSp mod">
        <pc:chgData name="Stork, John - NRCS, Burlington, KY" userId="952c9f59-539c-40f4-b829-d0f812b6458c" providerId="ADAL" clId="{FC339E40-3E21-4ED9-8701-0BB7D074AA54}" dt="2022-08-16T17:15:44.325" v="273" actId="14100"/>
        <pc:sldMkLst>
          <pc:docMk/>
          <pc:sldMk cId="0" sldId="257"/>
        </pc:sldMkLst>
        <pc:spChg chg="mod">
          <ac:chgData name="Stork, John - NRCS, Burlington, KY" userId="952c9f59-539c-40f4-b829-d0f812b6458c" providerId="ADAL" clId="{FC339E40-3E21-4ED9-8701-0BB7D074AA54}" dt="2022-08-16T17:15:44.325" v="273" actId="14100"/>
          <ac:spMkLst>
            <pc:docMk/>
            <pc:sldMk cId="0" sldId="257"/>
            <ac:spMk id="4" creationId="{00000000-0000-0000-0000-000000000000}"/>
          </ac:spMkLst>
        </pc:spChg>
      </pc:sldChg>
      <pc:sldChg chg="del">
        <pc:chgData name="Stork, John - NRCS, Burlington, KY" userId="952c9f59-539c-40f4-b829-d0f812b6458c" providerId="ADAL" clId="{FC339E40-3E21-4ED9-8701-0BB7D074AA54}" dt="2022-08-16T16:47:08.024" v="21" actId="47"/>
        <pc:sldMkLst>
          <pc:docMk/>
          <pc:sldMk cId="0" sldId="263"/>
        </pc:sldMkLst>
      </pc:sldChg>
      <pc:sldChg chg="modSp mod">
        <pc:chgData name="Stork, John - NRCS, Burlington, KY" userId="952c9f59-539c-40f4-b829-d0f812b6458c" providerId="ADAL" clId="{FC339E40-3E21-4ED9-8701-0BB7D074AA54}" dt="2022-08-16T16:38:21.678" v="20" actId="20577"/>
        <pc:sldMkLst>
          <pc:docMk/>
          <pc:sldMk cId="0" sldId="264"/>
        </pc:sldMkLst>
        <pc:spChg chg="mod">
          <ac:chgData name="Stork, John - NRCS, Burlington, KY" userId="952c9f59-539c-40f4-b829-d0f812b6458c" providerId="ADAL" clId="{FC339E40-3E21-4ED9-8701-0BB7D074AA54}" dt="2022-08-16T16:38:21.678" v="20" actId="20577"/>
          <ac:spMkLst>
            <pc:docMk/>
            <pc:sldMk cId="0" sldId="264"/>
            <ac:spMk id="9" creationId="{00000000-0000-0000-0000-000000000000}"/>
          </ac:spMkLst>
        </pc:spChg>
      </pc:sldChg>
      <pc:sldChg chg="del">
        <pc:chgData name="Stork, John - NRCS, Burlington, KY" userId="952c9f59-539c-40f4-b829-d0f812b6458c" providerId="ADAL" clId="{FC339E40-3E21-4ED9-8701-0BB7D074AA54}" dt="2022-08-16T16:38:07.151" v="8" actId="2696"/>
        <pc:sldMkLst>
          <pc:docMk/>
          <pc:sldMk cId="0" sldId="265"/>
        </pc:sldMkLst>
      </pc:sldChg>
      <pc:sldChg chg="ord">
        <pc:chgData name="Stork, John - NRCS, Burlington, KY" userId="952c9f59-539c-40f4-b829-d0f812b6458c" providerId="ADAL" clId="{FC339E40-3E21-4ED9-8701-0BB7D074AA54}" dt="2022-08-16T16:47:20.695" v="23"/>
        <pc:sldMkLst>
          <pc:docMk/>
          <pc:sldMk cId="0" sldId="267"/>
        </pc:sldMkLst>
      </pc:sldChg>
      <pc:sldChg chg="del">
        <pc:chgData name="Stork, John - NRCS, Burlington, KY" userId="952c9f59-539c-40f4-b829-d0f812b6458c" providerId="ADAL" clId="{FC339E40-3E21-4ED9-8701-0BB7D074AA54}" dt="2022-08-16T16:37:41.608" v="7" actId="2696"/>
        <pc:sldMkLst>
          <pc:docMk/>
          <pc:sldMk cId="0" sldId="268"/>
        </pc:sldMkLst>
      </pc:sldChg>
      <pc:sldChg chg="del">
        <pc:chgData name="Stork, John - NRCS, Burlington, KY" userId="952c9f59-539c-40f4-b829-d0f812b6458c" providerId="ADAL" clId="{FC339E40-3E21-4ED9-8701-0BB7D074AA54}" dt="2022-08-16T16:35:30.801" v="0" actId="2696"/>
        <pc:sldMkLst>
          <pc:docMk/>
          <pc:sldMk cId="0" sldId="269"/>
        </pc:sldMkLst>
      </pc:sldChg>
      <pc:sldChg chg="addSp delSp modSp mod">
        <pc:chgData name="Stork, John - NRCS, Burlington, KY" userId="952c9f59-539c-40f4-b829-d0f812b6458c" providerId="ADAL" clId="{FC339E40-3E21-4ED9-8701-0BB7D074AA54}" dt="2022-08-16T17:14:17.921" v="266" actId="20577"/>
        <pc:sldMkLst>
          <pc:docMk/>
          <pc:sldMk cId="0" sldId="270"/>
        </pc:sldMkLst>
        <pc:spChg chg="mod">
          <ac:chgData name="Stork, John - NRCS, Burlington, KY" userId="952c9f59-539c-40f4-b829-d0f812b6458c" providerId="ADAL" clId="{FC339E40-3E21-4ED9-8701-0BB7D074AA54}" dt="2022-08-16T17:12:24.402" v="73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Stork, John - NRCS, Burlington, KY" userId="952c9f59-539c-40f4-b829-d0f812b6458c" providerId="ADAL" clId="{FC339E40-3E21-4ED9-8701-0BB7D074AA54}" dt="2022-08-16T17:14:17.921" v="266" actId="20577"/>
          <ac:spMkLst>
            <pc:docMk/>
            <pc:sldMk cId="0" sldId="270"/>
            <ac:spMk id="6" creationId="{00000000-0000-0000-0000-000000000000}"/>
          </ac:spMkLst>
        </pc:spChg>
        <pc:picChg chg="add mod">
          <ac:chgData name="Stork, John - NRCS, Burlington, KY" userId="952c9f59-539c-40f4-b829-d0f812b6458c" providerId="ADAL" clId="{FC339E40-3E21-4ED9-8701-0BB7D074AA54}" dt="2022-08-16T17:10:48.491" v="29" actId="14100"/>
          <ac:picMkLst>
            <pc:docMk/>
            <pc:sldMk cId="0" sldId="270"/>
            <ac:picMk id="3" creationId="{265BDBE5-2E39-40D8-829C-123AA107102B}"/>
          </ac:picMkLst>
        </pc:picChg>
        <pc:picChg chg="del mod">
          <ac:chgData name="Stork, John - NRCS, Burlington, KY" userId="952c9f59-539c-40f4-b829-d0f812b6458c" providerId="ADAL" clId="{FC339E40-3E21-4ED9-8701-0BB7D074AA54}" dt="2022-08-16T17:10:29.522" v="27" actId="478"/>
          <ac:picMkLst>
            <pc:docMk/>
            <pc:sldMk cId="0" sldId="270"/>
            <ac:picMk id="4" creationId="{00000000-0000-0000-0000-000000000000}"/>
          </ac:picMkLst>
        </pc:picChg>
      </pc:sldChg>
      <pc:sldChg chg="del">
        <pc:chgData name="Stork, John - NRCS, Burlington, KY" userId="952c9f59-539c-40f4-b829-d0f812b6458c" providerId="ADAL" clId="{FC339E40-3E21-4ED9-8701-0BB7D074AA54}" dt="2022-08-16T16:35:51.524" v="1" actId="2696"/>
        <pc:sldMkLst>
          <pc:docMk/>
          <pc:sldMk cId="0" sldId="271"/>
        </pc:sldMkLst>
      </pc:sldChg>
      <pc:sldChg chg="modSp del mod">
        <pc:chgData name="Stork, John - NRCS, Burlington, KY" userId="952c9f59-539c-40f4-b829-d0f812b6458c" providerId="ADAL" clId="{FC339E40-3E21-4ED9-8701-0BB7D074AA54}" dt="2022-08-16T17:14:41.275" v="267" actId="2696"/>
        <pc:sldMkLst>
          <pc:docMk/>
          <pc:sldMk cId="0" sldId="276"/>
        </pc:sldMkLst>
        <pc:picChg chg="mod">
          <ac:chgData name="Stork, John - NRCS, Burlington, KY" userId="952c9f59-539c-40f4-b829-d0f812b6458c" providerId="ADAL" clId="{FC339E40-3E21-4ED9-8701-0BB7D074AA54}" dt="2022-08-16T17:10:16.702" v="24" actId="1076"/>
          <ac:picMkLst>
            <pc:docMk/>
            <pc:sldMk cId="0" sldId="276"/>
            <ac:picMk id="8" creationId="{00000000-0000-0000-0000-000000000000}"/>
          </ac:picMkLst>
        </pc:picChg>
      </pc:sldChg>
      <pc:sldChg chg="del">
        <pc:chgData name="Stork, John - NRCS, Burlington, KY" userId="952c9f59-539c-40f4-b829-d0f812b6458c" providerId="ADAL" clId="{FC339E40-3E21-4ED9-8701-0BB7D074AA54}" dt="2022-08-16T16:36:21.886" v="3" actId="2696"/>
        <pc:sldMkLst>
          <pc:docMk/>
          <pc:sldMk cId="0" sldId="277"/>
        </pc:sldMkLst>
      </pc:sldChg>
      <pc:sldChg chg="del">
        <pc:chgData name="Stork, John - NRCS, Burlington, KY" userId="952c9f59-539c-40f4-b829-d0f812b6458c" providerId="ADAL" clId="{FC339E40-3E21-4ED9-8701-0BB7D074AA54}" dt="2022-08-16T16:36:21.886" v="3" actId="2696"/>
        <pc:sldMkLst>
          <pc:docMk/>
          <pc:sldMk cId="0" sldId="278"/>
        </pc:sldMkLst>
      </pc:sldChg>
      <pc:sldChg chg="del">
        <pc:chgData name="Stork, John - NRCS, Burlington, KY" userId="952c9f59-539c-40f4-b829-d0f812b6458c" providerId="ADAL" clId="{FC339E40-3E21-4ED9-8701-0BB7D074AA54}" dt="2022-08-16T16:36:41.586" v="4" actId="2696"/>
        <pc:sldMkLst>
          <pc:docMk/>
          <pc:sldMk cId="0" sldId="279"/>
        </pc:sldMkLst>
      </pc:sldChg>
      <pc:sldChg chg="del">
        <pc:chgData name="Stork, John - NRCS, Burlington, KY" userId="952c9f59-539c-40f4-b829-d0f812b6458c" providerId="ADAL" clId="{FC339E40-3E21-4ED9-8701-0BB7D074AA54}" dt="2022-08-16T16:36:41.586" v="4" actId="2696"/>
        <pc:sldMkLst>
          <pc:docMk/>
          <pc:sldMk cId="0" sldId="281"/>
        </pc:sldMkLst>
      </pc:sldChg>
      <pc:sldChg chg="del">
        <pc:chgData name="Stork, John - NRCS, Burlington, KY" userId="952c9f59-539c-40f4-b829-d0f812b6458c" providerId="ADAL" clId="{FC339E40-3E21-4ED9-8701-0BB7D074AA54}" dt="2022-08-16T16:36:00.085" v="2" actId="2696"/>
        <pc:sldMkLst>
          <pc:docMk/>
          <pc:sldMk cId="0" sldId="284"/>
        </pc:sldMkLst>
      </pc:sldChg>
      <pc:sldChg chg="del">
        <pc:chgData name="Stork, John - NRCS, Burlington, KY" userId="952c9f59-539c-40f4-b829-d0f812b6458c" providerId="ADAL" clId="{FC339E40-3E21-4ED9-8701-0BB7D074AA54}" dt="2022-08-16T16:36:41.586" v="4" actId="2696"/>
        <pc:sldMkLst>
          <pc:docMk/>
          <pc:sldMk cId="0" sldId="285"/>
        </pc:sldMkLst>
      </pc:sldChg>
      <pc:sldChg chg="del">
        <pc:chgData name="Stork, John - NRCS, Burlington, KY" userId="952c9f59-539c-40f4-b829-d0f812b6458c" providerId="ADAL" clId="{FC339E40-3E21-4ED9-8701-0BB7D074AA54}" dt="2022-08-16T16:37:01.495" v="5" actId="2696"/>
        <pc:sldMkLst>
          <pc:docMk/>
          <pc:sldMk cId="0" sldId="290"/>
        </pc:sldMkLst>
      </pc:sldChg>
      <pc:sldChg chg="del">
        <pc:chgData name="Stork, John - NRCS, Burlington, KY" userId="952c9f59-539c-40f4-b829-d0f812b6458c" providerId="ADAL" clId="{FC339E40-3E21-4ED9-8701-0BB7D074AA54}" dt="2022-08-16T16:37:12.961" v="6" actId="2696"/>
        <pc:sldMkLst>
          <pc:docMk/>
          <pc:sldMk cId="2300730613" sldId="2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A9308-157B-477C-9E59-E13DB11E41E6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F536F-CB5E-4F5C-ADD4-6DBA064285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2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6C5F-D6F0-4D32-B29B-F550EDBD21B1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2D11B-F84E-40D5-9606-E57BCE0A49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7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D11B-F84E-40D5-9606-E57BCE0A49A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0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0D35-F6E0-46BD-B82C-99DC297351ED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0435-139C-48FC-99FA-A88B109E13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9600" y="3048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Conservation Planning</a:t>
            </a:r>
          </a:p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&amp; </a:t>
            </a:r>
          </a:p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Cost Share Programs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4191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ritannic Bold" pitchFamily="34" charset="0"/>
              </a:rPr>
              <a:t>Presented by- John Stork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3886200"/>
            <a:ext cx="1828800" cy="0"/>
          </a:xfrm>
          <a:prstGeom prst="line">
            <a:avLst/>
          </a:prstGeom>
          <a:ln w="508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" descr="water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352800" cy="2101321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  <p:pic>
        <p:nvPicPr>
          <p:cNvPr id="16" name="Picture 4" descr="P3020024"/>
          <p:cNvPicPr>
            <a:picLocks noChangeAspect="1" noChangeArrowheads="1"/>
          </p:cNvPicPr>
          <p:nvPr/>
        </p:nvPicPr>
        <p:blipFill>
          <a:blip r:embed="rId4" cstate="print"/>
          <a:srcRect t="26680" r="1818" b="2981"/>
          <a:stretch>
            <a:fillRect/>
          </a:stretch>
        </p:blipFill>
        <p:spPr bwMode="auto">
          <a:xfrm>
            <a:off x="457200" y="4267200"/>
            <a:ext cx="4114800" cy="22098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  <p:pic>
        <p:nvPicPr>
          <p:cNvPr id="18" name="Picture 17" descr="wildflow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2438400"/>
            <a:ext cx="2865120" cy="1918607"/>
          </a:xfrm>
          <a:prstGeom prst="rect">
            <a:avLst/>
          </a:prstGeom>
          <a:ln w="53975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Britannic Bold" pitchFamily="34" charset="0"/>
              </a:rPr>
              <a:t>Grass and Forb Plantings</a:t>
            </a:r>
          </a:p>
        </p:txBody>
      </p:sp>
      <p:pic>
        <p:nvPicPr>
          <p:cNvPr id="5" name="Picture 4" descr="MVC-022S"/>
          <p:cNvPicPr>
            <a:picLocks noChangeAspect="1" noChangeArrowheads="1"/>
          </p:cNvPicPr>
          <p:nvPr/>
        </p:nvPicPr>
        <p:blipFill>
          <a:blip r:embed="rId2" cstate="print"/>
          <a:srcRect b="19635"/>
          <a:stretch>
            <a:fillRect/>
          </a:stretch>
        </p:blipFill>
        <p:spPr>
          <a:xfrm>
            <a:off x="457200" y="3048000"/>
            <a:ext cx="2362200" cy="2999681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16764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Forage and Biomass Planting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Filter Strip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Conservation Cover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Critical Area Planting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6626" name="Picture 2" descr="Y:\NRCS_Photos\Photos\Grazing Demonstration Project Hargrove\P810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3709988" cy="2782326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5BDBE5-2E39-40D8-829C-123AA1071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229108"/>
            <a:ext cx="5005388" cy="34088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Britannic Bold" pitchFamily="34" charset="0"/>
              </a:rPr>
              <a:t>Program Specifics: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*</a:t>
            </a:r>
            <a:r>
              <a:rPr lang="en-US" sz="2800" dirty="0"/>
              <a:t>Applications taken any time of year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*Funding typically offered once per year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</a:t>
            </a:r>
            <a:r>
              <a:rPr lang="en-US" sz="2800" u="sng" dirty="0"/>
              <a:t>Resource based scoring</a:t>
            </a:r>
            <a:r>
              <a:rPr lang="en-US" sz="2800" dirty="0"/>
              <a:t>, </a:t>
            </a:r>
            <a:r>
              <a:rPr lang="en-US" sz="2800" b="1" dirty="0"/>
              <a:t>NOT</a:t>
            </a:r>
            <a:r>
              <a:rPr lang="en-US" sz="2800" dirty="0"/>
              <a:t> first come first served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*Has to address resource concern(s), cannot be strictly   </a:t>
            </a:r>
          </a:p>
          <a:p>
            <a:r>
              <a:rPr lang="en-US" sz="2800" dirty="0"/>
              <a:t>   for increasing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Britannic Bold" pitchFamily="34" charset="0"/>
              </a:rPr>
              <a:t>State Cost Share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Britannic Bold" pitchFamily="34" charset="0"/>
              </a:rPr>
              <a:t>(SCS)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600200"/>
            <a:ext cx="7543800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1981200"/>
            <a:ext cx="624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Britannic Bold" pitchFamily="34" charset="0"/>
              </a:rPr>
              <a:t>Funding for practices are approved by the Soil and Water Conservation Commission at the Kentucky Division of Conservation, located in Frankfort, as funds are available.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black"/>
              </a:solidFill>
              <a:latin typeface="Britannic Bol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Britannic Bold" pitchFamily="34" charset="0"/>
              </a:rPr>
              <a:t>Funds for </a:t>
            </a:r>
            <a:r>
              <a:rPr lang="en-US" u="sng" dirty="0">
                <a:solidFill>
                  <a:prstClr val="black"/>
                </a:solidFill>
                <a:latin typeface="Britannic Bold" pitchFamily="34" charset="0"/>
              </a:rPr>
              <a:t>new</a:t>
            </a:r>
            <a:r>
              <a:rPr lang="en-US" dirty="0">
                <a:solidFill>
                  <a:prstClr val="black"/>
                </a:solidFill>
                <a:latin typeface="Britannic Bold" pitchFamily="34" charset="0"/>
              </a:rPr>
              <a:t> practices only, and cannot be applied to practices that have already been started.</a:t>
            </a:r>
          </a:p>
          <a:p>
            <a:endParaRPr lang="en-US" dirty="0">
              <a:solidFill>
                <a:prstClr val="black"/>
              </a:solidFill>
              <a:latin typeface="Britannic Bol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Britannic Bold" pitchFamily="34" charset="0"/>
              </a:rPr>
              <a:t>Approved applicants will have </a:t>
            </a:r>
            <a:r>
              <a:rPr lang="en-US" u="sng" dirty="0">
                <a:solidFill>
                  <a:prstClr val="black"/>
                </a:solidFill>
                <a:latin typeface="Britannic Bold" pitchFamily="34" charset="0"/>
              </a:rPr>
              <a:t>one year</a:t>
            </a:r>
            <a:r>
              <a:rPr lang="en-US" dirty="0">
                <a:solidFill>
                  <a:prstClr val="black"/>
                </a:solidFill>
                <a:latin typeface="Britannic Bold" pitchFamily="34" charset="0"/>
              </a:rPr>
              <a:t> to complete practices. 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black"/>
              </a:solidFill>
              <a:latin typeface="Britannic Bold" pitchFamily="34" charset="0"/>
            </a:endParaRPr>
          </a:p>
        </p:txBody>
      </p:sp>
      <p:pic>
        <p:nvPicPr>
          <p:cNvPr id="7" name="Picture 13" descr="NRCSIA99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842081"/>
            <a:ext cx="1981200" cy="141452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074" name="Picture 2" descr="http://ts3.mm.bing.net/images/thumbnail.aspx?q=1620787732038&amp;id=c3b80fc4d67bd973e235244e320c0692&amp;url=http%3a%2f%2fwww.mo.nrcs.usda.gov%2fnews%2fMOphotogallery%2fConservation%2520Systems%2fhigh%2520tunnel%25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2133600" cy="142240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076" name="Picture 4" descr="http://cdn3.fotosearch.com/bthumb/BDX/BDX009/bxp257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298492"/>
            <a:ext cx="2057400" cy="136756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04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533400"/>
            <a:ext cx="4419600" cy="523220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What Now??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6002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Contact your County Conservation District or your local NRCS office to set up a site visit for your property and complete a conservation plan.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Cost-share applications can be filled out for eligible practices in your conservation plan (applications are taken on an on-going basis but have specific cut-off periods for ranking).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Stop by your local Farm Service Agency (FSA) office to update your eligibility for USDA programs.</a:t>
            </a:r>
          </a:p>
          <a:p>
            <a:pPr marL="342900" indent="-342900">
              <a:buAutoNum type="arabicPeriod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DD19-AD5C-4C2E-9F9C-FAEFD139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2A1E-A6A5-4859-AB8A-C49DD995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John Stork</a:t>
            </a:r>
          </a:p>
          <a:p>
            <a:pPr marL="0" indent="0">
              <a:buNone/>
            </a:pPr>
            <a:r>
              <a:rPr lang="en-US" dirty="0"/>
              <a:t>Soil Conservationist</a:t>
            </a:r>
          </a:p>
          <a:p>
            <a:pPr marL="0" indent="0">
              <a:buNone/>
            </a:pPr>
            <a:r>
              <a:rPr lang="en-US" dirty="0"/>
              <a:t>USDA-NRCS</a:t>
            </a:r>
          </a:p>
          <a:p>
            <a:pPr marL="0" indent="0">
              <a:buNone/>
            </a:pPr>
            <a:r>
              <a:rPr lang="en-US" dirty="0"/>
              <a:t>6028 Camp Ernst Rd. Burlington, Ky. 41005</a:t>
            </a:r>
          </a:p>
          <a:p>
            <a:pPr marL="0" indent="0">
              <a:buNone/>
            </a:pPr>
            <a:r>
              <a:rPr lang="en-US" dirty="0"/>
              <a:t>859-586-7903 ext. 6275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6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929006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38100"/>
            <a:ext cx="9194800" cy="6896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685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itannic Bold" pitchFamily="34" charset="0"/>
              </a:rPr>
              <a:t>NRCS Mission:</a:t>
            </a:r>
            <a:endParaRPr lang="en-US" sz="3200" i="1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295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Britannic Bold" pitchFamily="34" charset="0"/>
              </a:rPr>
              <a:t>Help People Help the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3810000" cy="1569660"/>
          </a:xfrm>
          <a:prstGeom prst="rect">
            <a:avLst/>
          </a:prstGeom>
          <a:noFill/>
          <a:ln w="3492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On-Site Farm Visit to Develop Conservation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457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9 Step Planning Process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38600" y="1219200"/>
            <a:ext cx="4876800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2133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2. Determine     </a:t>
            </a:r>
          </a:p>
          <a:p>
            <a:pPr marL="228600"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    Objectives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4500" y="1311989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Identify Problems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971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u="sng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3. Inventory Resources</a:t>
            </a:r>
          </a:p>
        </p:txBody>
      </p:sp>
      <p:pic>
        <p:nvPicPr>
          <p:cNvPr id="13" name="Picture 12" descr="s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495800"/>
            <a:ext cx="990600" cy="838200"/>
          </a:xfrm>
          <a:prstGeom prst="rect">
            <a:avLst/>
          </a:prstGeom>
        </p:spPr>
      </p:pic>
      <p:pic>
        <p:nvPicPr>
          <p:cNvPr id="14" name="Picture 1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495800"/>
            <a:ext cx="990600" cy="845884"/>
          </a:xfrm>
          <a:prstGeom prst="rect">
            <a:avLst/>
          </a:prstGeom>
        </p:spPr>
      </p:pic>
      <p:pic>
        <p:nvPicPr>
          <p:cNvPr id="15" name="Picture 14" descr="pla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495800"/>
            <a:ext cx="914400" cy="838200"/>
          </a:xfrm>
          <a:prstGeom prst="rect">
            <a:avLst/>
          </a:prstGeom>
        </p:spPr>
      </p:pic>
      <p:pic>
        <p:nvPicPr>
          <p:cNvPr id="16" name="Picture 15" descr="animals.jpg"/>
          <p:cNvPicPr>
            <a:picLocks noChangeAspect="1"/>
          </p:cNvPicPr>
          <p:nvPr/>
        </p:nvPicPr>
        <p:blipFill>
          <a:blip r:embed="rId5" cstate="print"/>
          <a:srcRect r="15333" b="18000"/>
          <a:stretch>
            <a:fillRect/>
          </a:stretch>
        </p:blipFill>
        <p:spPr>
          <a:xfrm>
            <a:off x="5029200" y="4495800"/>
            <a:ext cx="990600" cy="838200"/>
          </a:xfrm>
          <a:prstGeom prst="rect">
            <a:avLst/>
          </a:prstGeom>
        </p:spPr>
      </p:pic>
      <p:pic>
        <p:nvPicPr>
          <p:cNvPr id="17" name="Picture 16" descr="huma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4495800"/>
            <a:ext cx="900113" cy="12001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35052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35052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5052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2400" y="35052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0" y="35052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0" y="35052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H</a:t>
            </a:r>
          </a:p>
        </p:txBody>
      </p:sp>
      <p:pic>
        <p:nvPicPr>
          <p:cNvPr id="24" name="Picture 23" descr="ai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4495800"/>
            <a:ext cx="990600" cy="8429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" y="541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soil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541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2400" y="541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95600" y="541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0200" y="541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84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7400" y="3581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pic>
        <p:nvPicPr>
          <p:cNvPr id="32" name="Picture 31" descr="energ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67600" y="4495800"/>
            <a:ext cx="876300" cy="8763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086600" y="3581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43800" y="35052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3800" y="548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u="sng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9 Step Planning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4. Analyze Resource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5. Formulating Alternatives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6. Evaluating Alternatives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276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8. Implement the 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743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7. Make Decisions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810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9. Evaluate the Plan </a:t>
            </a:r>
          </a:p>
        </p:txBody>
      </p:sp>
      <p:pic>
        <p:nvPicPr>
          <p:cNvPr id="16" name="Picture 3" descr="Y:\NRCS_Photos\Photos\Grazing Demonstration Project Hargrove\P8160016.JPG"/>
          <p:cNvPicPr>
            <a:picLocks noChangeAspect="1" noChangeArrowheads="1"/>
          </p:cNvPicPr>
          <p:nvPr/>
        </p:nvPicPr>
        <p:blipFill>
          <a:blip r:embed="rId2" cstate="print"/>
          <a:srcRect l="15000" t="10909" r="10000" b="16364"/>
          <a:stretch>
            <a:fillRect/>
          </a:stretch>
        </p:blipFill>
        <p:spPr bwMode="auto">
          <a:xfrm>
            <a:off x="5410200" y="1143000"/>
            <a:ext cx="3276600" cy="2382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Y:\NRCS_Photos\Photos\Grazing Demonstration Project Hargrove\08-09-07\P809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3200400" cy="2400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1" descr="MVC-015S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r="2272" b="9569"/>
          <a:stretch>
            <a:fillRect/>
          </a:stretch>
        </p:blipFill>
        <p:spPr>
          <a:xfrm>
            <a:off x="1371600" y="4572000"/>
            <a:ext cx="2514600" cy="1744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85800" y="685800"/>
          <a:ext cx="3357217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54440" imgH="8353080" progId="AcroExch.Document.7">
                  <p:embed/>
                </p:oleObj>
              </mc:Choice>
              <mc:Fallback>
                <p:oleObj name="Acrobat Document" r:id="rId2" imgW="6454440" imgH="8353080" progId="AcroExch.Document.7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67" r="5647" b="-243"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3357217" cy="43434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43000" y="990600"/>
            <a:ext cx="76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685800"/>
            <a:ext cx="3352800" cy="4338918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0600" y="5562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ritannic Bold" pitchFamily="34" charset="0"/>
              </a:rPr>
              <a:t>Conservation Plan Map and Conservation Plan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33400"/>
            <a:ext cx="7848600" cy="1200329"/>
          </a:xfrm>
          <a:prstGeom prst="rect">
            <a:avLst/>
          </a:prstGeom>
          <a:noFill/>
          <a:ln w="38100" cmpd="thickThin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Can NRCS Programs </a:t>
            </a: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help complete your Plan??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2098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itchFamily="34" charset="0"/>
              </a:rPr>
              <a:t>EQIP – Environmental Quality Incentives Program</a:t>
            </a:r>
          </a:p>
          <a:p>
            <a:endParaRPr lang="en-US" sz="2800" dirty="0">
              <a:latin typeface="Britannic Bold" pitchFamily="34" charset="0"/>
            </a:endParaRPr>
          </a:p>
          <a:p>
            <a:r>
              <a:rPr lang="en-US" sz="2800" dirty="0">
                <a:latin typeface="Britannic Bold" pitchFamily="34" charset="0"/>
              </a:rPr>
              <a:t>CRP – Conservation Reserve Program</a:t>
            </a:r>
          </a:p>
          <a:p>
            <a:endParaRPr lang="en-US" sz="2800" dirty="0">
              <a:latin typeface="Britannic Bold" pitchFamily="34" charset="0"/>
            </a:endParaRPr>
          </a:p>
          <a:p>
            <a:r>
              <a:rPr lang="en-US" sz="2800" dirty="0">
                <a:latin typeface="Britannic Bold" pitchFamily="34" charset="0"/>
              </a:rPr>
              <a:t>CSP – Conservation Stewardship Program</a:t>
            </a:r>
          </a:p>
          <a:p>
            <a:endParaRPr lang="en-US" sz="28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Britannic Bold" pitchFamily="34" charset="0"/>
              </a:rPr>
              <a:t>Fencing</a:t>
            </a:r>
            <a:endParaRPr lang="en-US" sz="2400" dirty="0">
              <a:latin typeface="Britannic Bold" pitchFamily="34" charset="0"/>
            </a:endParaRPr>
          </a:p>
          <a:p>
            <a:pPr algn="ctr"/>
            <a:r>
              <a:rPr lang="en-US" sz="2400" dirty="0">
                <a:latin typeface="Britannic Bold" pitchFamily="34" charset="0"/>
              </a:rPr>
              <a:t>(sensitive areas: creeks, ponds, woodland)</a:t>
            </a:r>
          </a:p>
        </p:txBody>
      </p:sp>
      <p:pic>
        <p:nvPicPr>
          <p:cNvPr id="4" name="Picture 7" descr="O:\NRCS Payment Approvals\Robert R Bush II\t15081 fld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799"/>
            <a:ext cx="3200400" cy="2400739"/>
          </a:xfrm>
          <a:prstGeom prst="rect">
            <a:avLst/>
          </a:prstGeom>
          <a:noFill/>
          <a:ln w="53975">
            <a:solidFill>
              <a:schemeClr val="bg2">
                <a:lumMod val="10000"/>
              </a:schemeClr>
            </a:solidFill>
          </a:ln>
        </p:spPr>
      </p:pic>
      <p:pic>
        <p:nvPicPr>
          <p:cNvPr id="5" name="Picture 6" descr="MVC-024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0"/>
            <a:ext cx="3352800" cy="2514600"/>
          </a:xfrm>
          <a:prstGeom prst="rect">
            <a:avLst/>
          </a:prstGeom>
          <a:noFill/>
          <a:ln w="539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7" name="Picture 7" descr="Charles_Adam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3276600" cy="2457450"/>
          </a:xfrm>
          <a:prstGeom prst="rect">
            <a:avLst/>
          </a:prstGeom>
          <a:noFill/>
          <a:ln w="53975">
            <a:solidFill>
              <a:schemeClr val="bg2">
                <a:lumMod val="10000"/>
              </a:schemeClr>
            </a:solidFill>
          </a:ln>
        </p:spPr>
      </p:pic>
      <p:pic>
        <p:nvPicPr>
          <p:cNvPr id="8" name="Picture 7" descr="O:\NRCS Payment Approvals\Robert R Bush II\fence tru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810000"/>
            <a:ext cx="3429000" cy="2572125"/>
          </a:xfrm>
          <a:prstGeom prst="rect">
            <a:avLst/>
          </a:prstGeom>
          <a:noFill/>
          <a:ln w="53975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know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759200" cy="2819400"/>
          </a:xfrm>
          <a:prstGeom prst="rect">
            <a:avLst/>
          </a:prstGeom>
          <a:noFill/>
          <a:ln w="53975">
            <a:solidFill>
              <a:schemeClr val="bg2">
                <a:lumMod val="10000"/>
              </a:schemeClr>
            </a:solidFill>
          </a:ln>
        </p:spPr>
      </p:pic>
      <p:pic>
        <p:nvPicPr>
          <p:cNvPr id="6" name="Picture 11" descr="O:\NRCS Payment Approvals\Robert R Bush II\P83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684588" cy="2763864"/>
          </a:xfrm>
          <a:prstGeom prst="rect">
            <a:avLst/>
          </a:prstGeom>
          <a:noFill/>
          <a:ln w="539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8" name="Picture 4" descr="P3050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760210" cy="2819400"/>
          </a:xfrm>
          <a:prstGeom prst="rect">
            <a:avLst/>
          </a:prstGeom>
          <a:noFill/>
          <a:ln w="53975">
            <a:solidFill>
              <a:schemeClr val="bg2">
                <a:lumMod val="1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3048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Britannic Bold" pitchFamily="34" charset="0"/>
              </a:rPr>
              <a:t>Livestock Watering Facilities </a:t>
            </a:r>
          </a:p>
          <a:p>
            <a:pPr algn="ctr"/>
            <a:endParaRPr lang="en-US" sz="2400" dirty="0">
              <a:latin typeface="Britannic Bold" pitchFamily="34" charset="0"/>
            </a:endParaRPr>
          </a:p>
        </p:txBody>
      </p:sp>
      <p:pic>
        <p:nvPicPr>
          <p:cNvPr id="10" name="Picture 7" descr="Jonathan_Turn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343400"/>
            <a:ext cx="2895600" cy="2171700"/>
          </a:xfrm>
          <a:prstGeom prst="rect">
            <a:avLst/>
          </a:prstGeom>
          <a:noFill/>
          <a:ln w="47625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Britannic Bold" pitchFamily="34" charset="0"/>
              </a:rPr>
              <a:t>Livestock Watering Facilities</a:t>
            </a:r>
          </a:p>
          <a:p>
            <a:pPr algn="ctr"/>
            <a:r>
              <a:rPr lang="en-US" sz="2400" dirty="0">
                <a:latin typeface="Britannic Bold" pitchFamily="34" charset="0"/>
              </a:rPr>
              <a:t>(access ramp)</a:t>
            </a:r>
          </a:p>
        </p:txBody>
      </p:sp>
      <p:pic>
        <p:nvPicPr>
          <p:cNvPr id="4" name="Picture 5" descr="O:\NRCS Payment Approvals\Robert R Bush II\access tr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251200" cy="2438400"/>
          </a:xfrm>
          <a:prstGeom prst="rect">
            <a:avLst/>
          </a:prstGeom>
          <a:noFill/>
          <a:ln w="50800">
            <a:solidFill>
              <a:schemeClr val="bg2">
                <a:lumMod val="10000"/>
              </a:schemeClr>
            </a:solidFill>
          </a:ln>
        </p:spPr>
      </p:pic>
      <p:pic>
        <p:nvPicPr>
          <p:cNvPr id="5" name="Picture 13" descr="PC290009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r="603" b="28419"/>
          <a:stretch>
            <a:fillRect/>
          </a:stretch>
        </p:blipFill>
        <p:spPr bwMode="auto">
          <a:xfrm>
            <a:off x="4419600" y="3429000"/>
            <a:ext cx="4724400" cy="2551113"/>
          </a:xfrm>
          <a:prstGeom prst="rect">
            <a:avLst/>
          </a:prstGeom>
          <a:noFill/>
          <a:ln w="50800">
            <a:solidFill>
              <a:schemeClr val="bg2">
                <a:lumMod val="10000"/>
              </a:schemeClr>
            </a:solidFill>
          </a:ln>
        </p:spPr>
      </p:pic>
      <p:pic>
        <p:nvPicPr>
          <p:cNvPr id="6" name="Picture 14" descr="Brad Hargrove 2"/>
          <p:cNvPicPr>
            <a:picLocks noChangeAspect="1" noChangeArrowheads="1"/>
          </p:cNvPicPr>
          <p:nvPr/>
        </p:nvPicPr>
        <p:blipFill>
          <a:blip r:embed="rId4" cstate="print"/>
          <a:srcRect r="2325" b="9302"/>
          <a:stretch>
            <a:fillRect/>
          </a:stretch>
        </p:blipFill>
        <p:spPr bwMode="auto">
          <a:xfrm>
            <a:off x="533400" y="1905000"/>
            <a:ext cx="3352800" cy="2335182"/>
          </a:xfrm>
          <a:prstGeom prst="rect">
            <a:avLst/>
          </a:prstGeom>
          <a:noFill/>
          <a:ln w="50800">
            <a:solidFill>
              <a:schemeClr val="bg2">
                <a:lumMod val="10000"/>
              </a:schemeClr>
            </a:solidFill>
          </a:ln>
        </p:spPr>
      </p:pic>
      <p:pic>
        <p:nvPicPr>
          <p:cNvPr id="21507" name="Picture 3" descr="S:\NRCS Pictures\George Gripsover\Access Ramp\After\DSC00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91000"/>
            <a:ext cx="3124200" cy="2343150"/>
          </a:xfrm>
          <a:prstGeom prst="rect">
            <a:avLst/>
          </a:prstGeom>
          <a:noFill/>
          <a:ln w="60325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357</Words>
  <Application>Microsoft Office PowerPoint</Application>
  <PresentationFormat>On-screen Show (4:3)</PresentationFormat>
  <Paragraphs>80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Britannic Bold</vt:lpstr>
      <vt:lpstr>Calibri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USDA OCIO-ITS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greta.steverson</dc:creator>
  <cp:lastModifiedBy>Stork, John - NRCS, Burlington, KY</cp:lastModifiedBy>
  <cp:revision>122</cp:revision>
  <dcterms:created xsi:type="dcterms:W3CDTF">2012-03-04T20:58:35Z</dcterms:created>
  <dcterms:modified xsi:type="dcterms:W3CDTF">2022-08-16T17:15:47Z</dcterms:modified>
</cp:coreProperties>
</file>